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75" r:id="rId2"/>
    <p:sldId id="272" r:id="rId3"/>
    <p:sldId id="276" r:id="rId4"/>
    <p:sldId id="274" r:id="rId5"/>
    <p:sldId id="273" r:id="rId6"/>
    <p:sldId id="284" r:id="rId7"/>
    <p:sldId id="271" r:id="rId8"/>
    <p:sldId id="278" r:id="rId9"/>
    <p:sldId id="27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66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58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04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75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51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356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21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54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51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443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855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62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4089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112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000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739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766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51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50B12D3-1A90-4406-AA39-34263222A07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C8095-3B4B-422F-B660-338DF1137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972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uturetimeline.net/21stcentury/2050-2059.htm#ref104b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www.thepercept.com/file/2016/04/Ba__ka_Gezegenlerde_Koloniler_Kurma-768x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96" y="299110"/>
            <a:ext cx="3869871" cy="271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td3.mycdn.me/image?id=576349929161&amp;t=20&amp;plc=WEB&amp;tkn=*aO4BV-oSqW4lyBB1kZ14BWYwd4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457" y="218923"/>
            <a:ext cx="4234543" cy="282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blog.printsome.com/wp-content/uploads/time-machine-ad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blog.printsome.com/wp-content/uploads/time-machine-ad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114800"/>
            <a:ext cx="4648200" cy="2544996"/>
          </a:xfrm>
          <a:prstGeom prst="rect">
            <a:avLst/>
          </a:prstGeom>
        </p:spPr>
      </p:pic>
      <p:sp>
        <p:nvSpPr>
          <p:cNvPr id="7" name="AutoShape 12" descr="http://www.abi7.com/webthumb/index.php?q=aHR0cHM6Ly9pLnl0aW1nLmNvbS92aS9LdTJMMUJTWFBBVS9ocWRlZmF1bHQuanB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://thevictoryreport.org/wp-content/uploads/2016/03/coast-to-coast-am-march-5-2016-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4064730"/>
            <a:ext cx="4383087" cy="273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tinobusiness.com/wp-content/uploads/2017/06/Robots-vs-Human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828801"/>
            <a:ext cx="3960715" cy="302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14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914" y="-11502"/>
            <a:ext cx="7239000" cy="2166936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What does the future hold for us?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362200"/>
            <a:ext cx="6705600" cy="2971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  <a:t>Are you optimistic or pessimistic about future?</a:t>
            </a:r>
            <a:endParaRPr lang="ru-RU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4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blog.printsome.com/wp-content/uploads/time-machine-ads.jpg"/>
          <p:cNvSpPr>
            <a:spLocks noChangeAspect="1" noChangeArrowheads="1"/>
          </p:cNvSpPr>
          <p:nvPr/>
        </p:nvSpPr>
        <p:spPr bwMode="auto">
          <a:xfrm>
            <a:off x="155575" y="-144463"/>
            <a:ext cx="2201856" cy="220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599" y="1600201"/>
            <a:ext cx="6934201" cy="2666999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</a:rPr>
              <a:t>What do you think your life will be like in </a:t>
            </a:r>
            <a:r>
              <a:rPr lang="en-US" sz="4800" b="1" dirty="0" smtClean="0">
                <a:solidFill>
                  <a:srgbClr val="C00000"/>
                </a:solidFill>
              </a:rPr>
              <a:t>2050?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253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8200" y="228600"/>
            <a:ext cx="3430668" cy="609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F</a:t>
            </a:r>
            <a:r>
              <a:rPr lang="en-US" b="1" dirty="0" smtClean="0">
                <a:solidFill>
                  <a:srgbClr val="C00000"/>
                </a:solidFill>
              </a:rPr>
              <a:t>uture tenses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838200"/>
            <a:ext cx="7316868" cy="58674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+mn-lt"/>
              </a:rPr>
              <a:t>Will </a:t>
            </a:r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be </a:t>
            </a:r>
            <a:r>
              <a:rPr lang="en-US" sz="2800" b="1" dirty="0" err="1" smtClean="0">
                <a:solidFill>
                  <a:srgbClr val="C00000"/>
                </a:solidFill>
                <a:latin typeface="+mn-lt"/>
              </a:rPr>
              <a:t>Ving</a:t>
            </a:r>
            <a:endParaRPr lang="en-US" sz="2800" b="1" dirty="0">
              <a:solidFill>
                <a:srgbClr val="C00000"/>
              </a:solidFill>
              <a:latin typeface="+mn-lt"/>
            </a:endParaRPr>
          </a:p>
          <a:p>
            <a:r>
              <a:rPr lang="en-US" sz="2800" b="1" i="1" u="sng" dirty="0" smtClean="0">
                <a:solidFill>
                  <a:schemeClr val="tx1"/>
                </a:solidFill>
                <a:latin typeface="+mn-lt"/>
              </a:rPr>
              <a:t>This time next century </a:t>
            </a:r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people </a:t>
            </a:r>
            <a:r>
              <a:rPr lang="en-US" sz="2800" b="1" i="1" u="sng" dirty="0" smtClean="0">
                <a:solidFill>
                  <a:srgbClr val="C00000"/>
                </a:solidFill>
                <a:latin typeface="+mn-lt"/>
              </a:rPr>
              <a:t>will be travelling </a:t>
            </a:r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in space.</a:t>
            </a:r>
          </a:p>
          <a:p>
            <a:endParaRPr lang="en-US" sz="2800" b="1" i="1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Will have V3</a:t>
            </a:r>
          </a:p>
          <a:p>
            <a:r>
              <a:rPr lang="en-US" sz="2800" b="1" i="1" u="sng" dirty="0">
                <a:solidFill>
                  <a:schemeClr val="tx1"/>
                </a:solidFill>
                <a:latin typeface="+mn-lt"/>
              </a:rPr>
              <a:t>By the end </a:t>
            </a:r>
            <a:r>
              <a:rPr lang="en-US" sz="2800" b="1" i="1" dirty="0">
                <a:solidFill>
                  <a:schemeClr val="tx1"/>
                </a:solidFill>
                <a:latin typeface="+mn-lt"/>
              </a:rPr>
              <a:t>of the century we </a:t>
            </a:r>
            <a:r>
              <a:rPr lang="en-US" sz="2800" b="1" i="1" u="sng" dirty="0">
                <a:solidFill>
                  <a:srgbClr val="C00000"/>
                </a:solidFill>
                <a:latin typeface="+mn-lt"/>
              </a:rPr>
              <a:t>will have built </a:t>
            </a:r>
            <a:r>
              <a:rPr lang="en-US" sz="2800" b="1" i="1" dirty="0">
                <a:solidFill>
                  <a:schemeClr val="tx1"/>
                </a:solidFill>
                <a:latin typeface="+mn-lt"/>
              </a:rPr>
              <a:t>a time </a:t>
            </a:r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machine</a:t>
            </a:r>
          </a:p>
          <a:p>
            <a:endParaRPr lang="en-US" sz="2800" b="1" i="1" dirty="0">
              <a:solidFill>
                <a:schemeClr val="tx1"/>
              </a:solidFill>
              <a:latin typeface="+mn-lt"/>
            </a:endParaRPr>
          </a:p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Will </a:t>
            </a:r>
            <a:r>
              <a:rPr lang="en-US" sz="2800" b="1" dirty="0">
                <a:solidFill>
                  <a:srgbClr val="C00000"/>
                </a:solidFill>
                <a:latin typeface="+mn-lt"/>
              </a:rPr>
              <a:t>have </a:t>
            </a:r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been </a:t>
            </a:r>
            <a:r>
              <a:rPr lang="en-US" sz="2800" b="1" dirty="0" err="1" smtClean="0">
                <a:solidFill>
                  <a:srgbClr val="C00000"/>
                </a:solidFill>
                <a:latin typeface="+mn-lt"/>
              </a:rPr>
              <a:t>Ving</a:t>
            </a:r>
            <a:endParaRPr lang="en-US" sz="2800" b="1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800" b="1" u="sng" dirty="0" smtClean="0">
                <a:solidFill>
                  <a:schemeClr val="tx1"/>
                </a:solidFill>
                <a:latin typeface="+mn-lt"/>
              </a:rPr>
              <a:t>By the year 2070 </a:t>
            </a: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people </a:t>
            </a:r>
            <a:r>
              <a:rPr lang="en-US" sz="2800" b="1" u="sng" dirty="0" smtClean="0">
                <a:solidFill>
                  <a:srgbClr val="C00000"/>
                </a:solidFill>
                <a:latin typeface="+mn-lt"/>
              </a:rPr>
              <a:t>will have been living</a:t>
            </a: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 on the Moon </a:t>
            </a:r>
            <a:r>
              <a:rPr lang="en-US" sz="2800" b="1" u="sng" dirty="0" smtClean="0">
                <a:solidFill>
                  <a:schemeClr val="tx1"/>
                </a:solidFill>
                <a:latin typeface="+mn-lt"/>
              </a:rPr>
              <a:t>for</a:t>
            </a: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 20 years.</a:t>
            </a:r>
            <a:endParaRPr lang="en-US" sz="2800" b="1" dirty="0">
              <a:solidFill>
                <a:schemeClr val="tx1"/>
              </a:solidFill>
              <a:latin typeface="+mn-lt"/>
            </a:endParaRPr>
          </a:p>
          <a:p>
            <a:endParaRPr lang="en-US" sz="1800" b="1" dirty="0"/>
          </a:p>
          <a:p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18162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143000"/>
            <a:ext cx="7429500" cy="5410200"/>
          </a:xfrm>
        </p:spPr>
        <p:txBody>
          <a:bodyPr/>
          <a:lstStyle/>
          <a:p>
            <a:r>
              <a:rPr lang="en-US" sz="3200" b="1" dirty="0">
                <a:solidFill>
                  <a:srgbClr val="C00000"/>
                </a:solidFill>
              </a:rPr>
              <a:t>By the year </a:t>
            </a:r>
            <a:r>
              <a:rPr lang="ru-RU" sz="3200" b="1" dirty="0">
                <a:solidFill>
                  <a:srgbClr val="C00000"/>
                </a:solidFill>
              </a:rPr>
              <a:t/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20</a:t>
            </a:r>
            <a:r>
              <a:rPr lang="en-US" sz="3200" b="1" dirty="0" smtClean="0">
                <a:solidFill>
                  <a:srgbClr val="C00000"/>
                </a:solidFill>
              </a:rPr>
              <a:t>50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dirty="0">
                <a:solidFill>
                  <a:schemeClr val="tx1"/>
                </a:solidFill>
              </a:rPr>
              <a:t>Nearly half of the Amazon rainforest </a:t>
            </a:r>
            <a:r>
              <a:rPr lang="en-US" sz="3200" dirty="0" smtClean="0">
                <a:solidFill>
                  <a:schemeClr val="tx1"/>
                </a:solidFill>
              </a:rPr>
              <a:t> (be</a:t>
            </a:r>
            <a:r>
              <a:rPr lang="en-US" sz="3200" dirty="0">
                <a:solidFill>
                  <a:schemeClr val="tx1"/>
                </a:solidFill>
              </a:rPr>
              <a:t>) deforested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en-US" sz="3200" dirty="0">
                <a:solidFill>
                  <a:schemeClr val="tx1"/>
                </a:solidFill>
              </a:rPr>
              <a:t/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Humans  (merge) </a:t>
            </a:r>
            <a:r>
              <a:rPr lang="en-US" sz="3200" i="1" dirty="0">
                <a:solidFill>
                  <a:schemeClr val="tx1"/>
                </a:solidFill>
              </a:rPr>
              <a:t>(</a:t>
            </a:r>
            <a:r>
              <a:rPr lang="ru-RU" sz="3200" i="1" dirty="0">
                <a:solidFill>
                  <a:schemeClr val="tx1"/>
                </a:solidFill>
              </a:rPr>
              <a:t>сливаться)</a:t>
            </a:r>
            <a:r>
              <a:rPr lang="en-US" sz="3200" i="1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with machines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en-US" sz="3200" dirty="0">
                <a:solidFill>
                  <a:schemeClr val="tx1"/>
                </a:solidFill>
              </a:rPr>
              <a:t/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b="1" dirty="0">
                <a:solidFill>
                  <a:srgbClr val="C00000"/>
                </a:solidFill>
              </a:rPr>
              <a:t>2056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dirty="0">
                <a:solidFill>
                  <a:schemeClr val="tx1"/>
                </a:solidFill>
              </a:rPr>
              <a:t>Global average temperatures  </a:t>
            </a:r>
            <a:r>
              <a:rPr lang="ru-RU" sz="3200" dirty="0">
                <a:solidFill>
                  <a:schemeClr val="tx1"/>
                </a:solidFill>
              </a:rPr>
              <a:t>(</a:t>
            </a:r>
            <a:r>
              <a:rPr lang="en-US" sz="3200" dirty="0">
                <a:solidFill>
                  <a:schemeClr val="tx1"/>
                </a:solidFill>
              </a:rPr>
              <a:t>rise</a:t>
            </a:r>
            <a:r>
              <a:rPr lang="ru-RU" sz="3200" dirty="0">
                <a:solidFill>
                  <a:schemeClr val="tx1"/>
                </a:solidFill>
              </a:rPr>
              <a:t>)</a:t>
            </a:r>
            <a:r>
              <a:rPr lang="en-US" sz="3200" dirty="0">
                <a:solidFill>
                  <a:schemeClr val="tx1"/>
                </a:solidFill>
              </a:rPr>
              <a:t> by 3°C</a:t>
            </a:r>
            <a:r>
              <a:rPr lang="en-US" sz="3200" dirty="0" smtClean="0">
                <a:solidFill>
                  <a:schemeClr val="tx1"/>
                </a:solidFill>
                <a:hlinkClick r:id="rId2"/>
              </a:rPr>
              <a:t>*</a:t>
            </a:r>
            <a:r>
              <a:rPr lang="en-US" sz="3200" dirty="0" smtClean="0">
                <a:solidFill>
                  <a:schemeClr val="tx1"/>
                </a:solidFill>
              </a:rPr>
              <a:t>.</a:t>
            </a:r>
            <a:r>
              <a:rPr lang="en-US" sz="3200" dirty="0">
                <a:solidFill>
                  <a:schemeClr val="tx1"/>
                </a:solidFill>
              </a:rPr>
              <a:t/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Many </a:t>
            </a:r>
            <a:r>
              <a:rPr lang="en-US" sz="3200" dirty="0">
                <a:solidFill>
                  <a:schemeClr val="tx1"/>
                </a:solidFill>
              </a:rPr>
              <a:t>well-known animal species </a:t>
            </a:r>
            <a:r>
              <a:rPr lang="ru-RU" sz="3200" dirty="0">
                <a:solidFill>
                  <a:schemeClr val="tx1"/>
                </a:solidFill>
              </a:rPr>
              <a:t>(</a:t>
            </a:r>
            <a:r>
              <a:rPr lang="en-US" sz="3200" dirty="0">
                <a:solidFill>
                  <a:schemeClr val="tx1"/>
                </a:solidFill>
              </a:rPr>
              <a:t>go</a:t>
            </a:r>
            <a:r>
              <a:rPr lang="ru-RU" sz="3200" dirty="0">
                <a:solidFill>
                  <a:schemeClr val="tx1"/>
                </a:solidFill>
              </a:rPr>
              <a:t>)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extinct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228600"/>
            <a:ext cx="7543800" cy="685800"/>
          </a:xfrm>
        </p:spPr>
        <p:txBody>
          <a:bodyPr>
            <a:normAutofit fontScale="25000" lnSpcReduction="20000"/>
          </a:bodyPr>
          <a:lstStyle/>
          <a:p>
            <a:endParaRPr lang="en-US" b="1" dirty="0" smtClean="0">
              <a:latin typeface="+mn-lt"/>
            </a:endParaRPr>
          </a:p>
          <a:p>
            <a:r>
              <a:rPr lang="en-US" sz="14400" b="1" dirty="0" smtClean="0">
                <a:solidFill>
                  <a:srgbClr val="C00000"/>
                </a:solidFill>
              </a:rPr>
              <a:t>2050-2059 </a:t>
            </a:r>
            <a:r>
              <a:rPr lang="en-US" sz="14400" b="1" dirty="0">
                <a:solidFill>
                  <a:srgbClr val="C00000"/>
                </a:solidFill>
              </a:rPr>
              <a:t>timeline contents</a:t>
            </a:r>
            <a:endParaRPr lang="en-US" sz="14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9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</a:rPr>
              <a:t/>
            </a:r>
            <a:br>
              <a:rPr lang="en-US" b="1" u="sng" dirty="0" smtClean="0">
                <a:solidFill>
                  <a:schemeClr val="tx1"/>
                </a:solidFill>
              </a:rPr>
            </a:br>
            <a:r>
              <a:rPr lang="en-US" b="1" u="sng" dirty="0">
                <a:solidFill>
                  <a:schemeClr val="tx1"/>
                </a:solidFill>
              </a:rPr>
              <a:t/>
            </a:r>
            <a:br>
              <a:rPr lang="en-US" b="1" u="sng" dirty="0">
                <a:solidFill>
                  <a:schemeClr val="tx1"/>
                </a:solidFill>
              </a:rPr>
            </a:br>
            <a:r>
              <a:rPr lang="ru-RU" b="1" u="sng" dirty="0" smtClean="0">
                <a:solidFill>
                  <a:schemeClr val="tx1"/>
                </a:solidFill>
              </a:rPr>
              <a:t>30 </a:t>
            </a:r>
            <a:r>
              <a:rPr lang="en-US" b="1" u="sng" dirty="0" smtClean="0">
                <a:solidFill>
                  <a:schemeClr val="tx1"/>
                </a:solidFill>
              </a:rPr>
              <a:t>years from now </a:t>
            </a:r>
            <a:r>
              <a:rPr lang="en-US" b="1" dirty="0" smtClean="0">
                <a:solidFill>
                  <a:schemeClr val="tx1"/>
                </a:solidFill>
              </a:rPr>
              <a:t>I/people/robots 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will be ……</a:t>
            </a:r>
            <a:r>
              <a:rPr lang="en-US" b="1" dirty="0" err="1" smtClean="0">
                <a:solidFill>
                  <a:srgbClr val="FF0000"/>
                </a:solidFill>
              </a:rPr>
              <a:t>ing</a:t>
            </a:r>
            <a:r>
              <a:rPr lang="en-US" b="1" dirty="0" smtClean="0">
                <a:solidFill>
                  <a:srgbClr val="FF0000"/>
                </a:solidFill>
              </a:rPr>
              <a:t> ….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u="sng" dirty="0" smtClean="0">
                <a:solidFill>
                  <a:schemeClr val="tx1"/>
                </a:solidFill>
              </a:rPr>
              <a:t>By the time I am 75, 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I/people….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will </a:t>
            </a:r>
            <a:r>
              <a:rPr lang="en-US" b="1" dirty="0" smtClean="0">
                <a:solidFill>
                  <a:srgbClr val="FF0000"/>
                </a:solidFill>
              </a:rPr>
              <a:t>have been …..</a:t>
            </a:r>
            <a:r>
              <a:rPr lang="en-US" b="1" dirty="0" err="1" smtClean="0">
                <a:solidFill>
                  <a:srgbClr val="FF0000"/>
                </a:solidFill>
              </a:rPr>
              <a:t>ing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u="sng" dirty="0" smtClean="0">
                <a:solidFill>
                  <a:schemeClr val="tx1"/>
                </a:solidFill>
              </a:rPr>
              <a:t>for ..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471475"/>
            <a:ext cx="9067800" cy="747725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Complete the sentences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67997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391400" cy="182879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What advantages and disadvantages these technological advances and inventions may have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7662950" cy="4267200"/>
          </a:xfrm>
        </p:spPr>
        <p:txBody>
          <a:bodyPr>
            <a:noAutofit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Robots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Time machine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Invisibility cloak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Living forever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Space colonies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Clones  of extinct animals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Contacts with an alien civilization</a:t>
            </a:r>
          </a:p>
          <a:p>
            <a:pPr marL="512064" indent="-457200">
              <a:buFont typeface="+mj-lt"/>
              <a:buAutoNum type="arabicPeriod"/>
            </a:pP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31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accent1"/>
                </a:solidFill>
              </a:rPr>
              <a:t>What advantages and disadvantages these technical advances and inventions may have</a:t>
            </a:r>
            <a:endParaRPr lang="ru-RU" sz="2800" dirty="0"/>
          </a:p>
        </p:txBody>
      </p:sp>
      <p:sp>
        <p:nvSpPr>
          <p:cNvPr id="8" name="Текст 7"/>
          <p:cNvSpPr>
            <a:spLocks noGrp="1"/>
          </p:cNvSpPr>
          <p:nvPr>
            <p:ph idx="1"/>
          </p:nvPr>
        </p:nvSpPr>
        <p:spPr>
          <a:xfrm>
            <a:off x="827700" y="1981201"/>
            <a:ext cx="6711654" cy="4267206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4294967295"/>
          </p:nvPr>
        </p:nvSpPr>
        <p:spPr>
          <a:xfrm>
            <a:off x="5834288" y="1848010"/>
            <a:ext cx="3298825" cy="576262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752472"/>
              </p:ext>
            </p:extLst>
          </p:nvPr>
        </p:nvGraphicFramePr>
        <p:xfrm>
          <a:off x="685801" y="2285999"/>
          <a:ext cx="7619998" cy="37338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809999">
                  <a:extLst>
                    <a:ext uri="{9D8B030D-6E8A-4147-A177-3AD203B41FA5}">
                      <a16:colId xmlns:a16="http://schemas.microsoft.com/office/drawing/2014/main" val="1819539520"/>
                    </a:ext>
                  </a:extLst>
                </a:gridCol>
                <a:gridCol w="3809999">
                  <a:extLst>
                    <a:ext uri="{9D8B030D-6E8A-4147-A177-3AD203B41FA5}">
                      <a16:colId xmlns:a16="http://schemas.microsoft.com/office/drawing/2014/main" val="2607181617"/>
                    </a:ext>
                  </a:extLst>
                </a:gridCol>
              </a:tblGrid>
              <a:tr h="12446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Advantages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Disadvantages</a:t>
                      </a:r>
                      <a:endParaRPr lang="ru-RU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95924"/>
                  </a:ext>
                </a:extLst>
              </a:tr>
              <a:tr h="12446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93573"/>
                  </a:ext>
                </a:extLst>
              </a:tr>
              <a:tr h="12446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381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81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914" y="-11502"/>
            <a:ext cx="7239000" cy="2166936"/>
          </a:xfrm>
        </p:spPr>
        <p:txBody>
          <a:bodyPr>
            <a:normAutofit/>
          </a:bodyPr>
          <a:lstStyle/>
          <a:p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362200"/>
            <a:ext cx="6705600" cy="2971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Are you optimistic or pessimistic about future?</a:t>
            </a:r>
          </a:p>
          <a:p>
            <a:endParaRPr lang="en-US" sz="3600" b="1" dirty="0" smtClean="0">
              <a:solidFill>
                <a:schemeClr val="accent1"/>
              </a:solidFill>
            </a:endParaRPr>
          </a:p>
          <a:p>
            <a:r>
              <a:rPr lang="en-US" sz="3200" b="1" dirty="0" smtClean="0">
                <a:solidFill>
                  <a:schemeClr val="tx1"/>
                </a:solidFill>
              </a:rPr>
              <a:t>Will life in the future be better, worse or the same as now?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77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421</TotalTime>
  <Words>156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Ион</vt:lpstr>
      <vt:lpstr>Презентация PowerPoint</vt:lpstr>
      <vt:lpstr>What does the future hold for us?</vt:lpstr>
      <vt:lpstr>What do you think your life will be like in 2050? </vt:lpstr>
      <vt:lpstr>Future tenses</vt:lpstr>
      <vt:lpstr>By the year  2050 Nearly half of the Amazon rainforest  (be) deforested. Humans  (merge) (сливаться) with machines. 2056 Global average temperatures  (rise) by 3°C*. Many well-known animal species (go) extinct</vt:lpstr>
      <vt:lpstr>  30 years from now I/people/robots  will be ……ing ….  By the time I am 75,  I/people…. will have been …..ing for ..  </vt:lpstr>
      <vt:lpstr>What advantages and disadvantages these technological advances and inventions may have</vt:lpstr>
      <vt:lpstr>What advantages and disadvantages these technical advances and inventions may have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HP</cp:lastModifiedBy>
  <cp:revision>52</cp:revision>
  <dcterms:created xsi:type="dcterms:W3CDTF">2011-12-01T20:14:30Z</dcterms:created>
  <dcterms:modified xsi:type="dcterms:W3CDTF">2019-11-12T21:34:04Z</dcterms:modified>
</cp:coreProperties>
</file>